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170" y="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name="adj" fmla="val 5"/>
            </a:avLst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Shape 4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name="adj" fmla="val 5"/>
            </a:avLst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679809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0" name="Shape 20"/>
          <p:cNvSpPr/>
          <p:nvPr/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1587" cy="15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8" name="Shape 28"/>
          <p:cNvSpPr/>
          <p:nvPr/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1587" cy="15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3224" cy="4111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800" b="0" i="0" u="none" strike="noStrike" cap="non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1587" cy="15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5" name="Shape 65"/>
          <p:cNvSpPr/>
          <p:nvPr/>
        </p:nvSpPr>
        <p:spPr>
          <a:xfrm>
            <a:off x="685800" y="4343400"/>
            <a:ext cx="5484812" cy="411321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5325"/>
            <a:ext cx="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4290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00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6294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4290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00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6294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28836" cy="471487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8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8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476350" y="76424"/>
            <a:ext cx="8191293" cy="51913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FFFF00"/>
                </a:solidFill>
                <a:latin typeface="Arial"/>
              </a:rPr>
              <a:t>ΜΕΤΡΗΤΗΣ ΜΠΑΤΑΡΙΩΝ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4837" cy="11382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rgbClr val="CC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rgbClr val="CC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rgbClr val="CC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rgbClr val="CC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rgbClr val="CC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rgbClr val="CC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4290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rgbClr val="CC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00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rgbClr val="CC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6294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400" b="0" i="0" u="none" strike="noStrike" cap="none">
                <a:solidFill>
                  <a:srgbClr val="CC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4837" cy="452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429000" marR="0" lvl="6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00600" marR="0" lvl="7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629400" marR="0" lvl="8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10"/>
          <p:cNvSpPr/>
          <p:nvPr/>
        </p:nvSpPr>
        <p:spPr>
          <a:xfrm>
            <a:off x="457200" y="6245225"/>
            <a:ext cx="2132011" cy="47466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3124200" y="6245225"/>
            <a:ext cx="2894011" cy="47466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28836" cy="471487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fld id="{00000000-1234-1234-1234-123412341234}" type="slidenum">
              <a:rPr lang="en-US" sz="1800" b="0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800" b="0" i="0" u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Shape 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5750" y="1838037"/>
            <a:ext cx="8640900" cy="170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Shape 24"/>
          <p:cNvSpPr txBox="1"/>
          <p:nvPr/>
        </p:nvSpPr>
        <p:spPr>
          <a:xfrm>
            <a:off x="431800" y="5081587"/>
            <a:ext cx="8348661" cy="1470024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Times New Roman"/>
              <a:buNone/>
            </a:pPr>
            <a:r>
              <a:rPr lang="en-US" sz="3200" b="0" i="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http://www.schoolspace.gr</a:t>
            </a:r>
          </a:p>
        </p:txBody>
      </p:sp>
      <p:sp>
        <p:nvSpPr>
          <p:cNvPr id="25" name="Shape 25"/>
          <p:cNvSpPr txBox="1"/>
          <p:nvPr/>
        </p:nvSpPr>
        <p:spPr>
          <a:xfrm>
            <a:off x="287337" y="4649787"/>
            <a:ext cx="8348661" cy="1470024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Times New Roman"/>
              <a:buNone/>
            </a:pPr>
            <a:endParaRPr lang="en-US" sz="3200" b="0" i="0" u="none" dirty="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/>
        </p:nvSpPr>
        <p:spPr>
          <a:xfrm>
            <a:off x="616775" y="1380800"/>
            <a:ext cx="3755700" cy="90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>
                <a:solidFill>
                  <a:srgbClr val="FFFF00"/>
                </a:solidFill>
              </a:rPr>
              <a:t>Συνδέουμε την μπαταρία στα δύο καλώδια της συσκευής</a:t>
            </a:r>
          </a:p>
        </p:txBody>
      </p:sp>
      <p:pic>
        <p:nvPicPr>
          <p:cNvPr id="96" name="Shape 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21118" y="1509693"/>
            <a:ext cx="3900800" cy="39739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Shape 97"/>
          <p:cNvGrpSpPr/>
          <p:nvPr/>
        </p:nvGrpSpPr>
        <p:grpSpPr>
          <a:xfrm>
            <a:off x="4955706" y="1605588"/>
            <a:ext cx="3477578" cy="1791802"/>
            <a:chOff x="1610950" y="929750"/>
            <a:chExt cx="5670475" cy="2669700"/>
          </a:xfrm>
        </p:grpSpPr>
        <p:sp>
          <p:nvSpPr>
            <p:cNvPr id="98" name="Shape 98"/>
            <p:cNvSpPr/>
            <p:nvPr/>
          </p:nvSpPr>
          <p:spPr>
            <a:xfrm>
              <a:off x="2089625" y="929750"/>
              <a:ext cx="5191800" cy="26697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 txBox="1"/>
            <p:nvPr/>
          </p:nvSpPr>
          <p:spPr>
            <a:xfrm>
              <a:off x="1610950" y="975775"/>
              <a:ext cx="478800" cy="672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1</a:t>
              </a:r>
            </a:p>
          </p:txBody>
        </p:sp>
      </p:grpSp>
      <p:grpSp>
        <p:nvGrpSpPr>
          <p:cNvPr id="100" name="Shape 100"/>
          <p:cNvGrpSpPr/>
          <p:nvPr/>
        </p:nvGrpSpPr>
        <p:grpSpPr>
          <a:xfrm>
            <a:off x="6875144" y="3823596"/>
            <a:ext cx="965361" cy="1495216"/>
            <a:chOff x="4740750" y="4234475"/>
            <a:chExt cx="1574100" cy="2227800"/>
          </a:xfrm>
        </p:grpSpPr>
        <p:sp>
          <p:nvSpPr>
            <p:cNvPr id="101" name="Shape 101"/>
            <p:cNvSpPr/>
            <p:nvPr/>
          </p:nvSpPr>
          <p:spPr>
            <a:xfrm>
              <a:off x="4740750" y="4234475"/>
              <a:ext cx="1095300" cy="2227800"/>
            </a:xfrm>
            <a:prstGeom prst="rect">
              <a:avLst/>
            </a:prstGeom>
            <a:noFill/>
            <a:ln w="38100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0000FF"/>
                </a:solidFill>
              </a:endParaRPr>
            </a:p>
          </p:txBody>
        </p:sp>
        <p:sp>
          <p:nvSpPr>
            <p:cNvPr id="102" name="Shape 102"/>
            <p:cNvSpPr txBox="1"/>
            <p:nvPr/>
          </p:nvSpPr>
          <p:spPr>
            <a:xfrm>
              <a:off x="5836050" y="5790275"/>
              <a:ext cx="478800" cy="672000"/>
            </a:xfrm>
            <a:prstGeom prst="rect">
              <a:avLst/>
            </a:prstGeom>
            <a:noFill/>
            <a:ln w="9525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0000FF"/>
                  </a:solidFill>
                </a:rPr>
                <a:t>2</a:t>
              </a:r>
            </a:p>
            <a:p>
              <a:pPr lvl="0" rtl="0">
                <a:spcBef>
                  <a:spcPts val="0"/>
                </a:spcBef>
                <a:buNone/>
              </a:pPr>
              <a:endParaRPr sz="3600" b="1">
                <a:solidFill>
                  <a:srgbClr val="0000FF"/>
                </a:solidFill>
              </a:endParaRPr>
            </a:p>
          </p:txBody>
        </p:sp>
      </p:grpSp>
      <p:sp>
        <p:nvSpPr>
          <p:cNvPr id="103" name="Shape 103"/>
          <p:cNvSpPr/>
          <p:nvPr/>
        </p:nvSpPr>
        <p:spPr>
          <a:xfrm>
            <a:off x="6940850" y="5090575"/>
            <a:ext cx="524700" cy="7179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" name="Shape 104"/>
          <p:cNvSpPr txBox="1"/>
          <p:nvPr/>
        </p:nvSpPr>
        <p:spPr>
          <a:xfrm>
            <a:off x="741550" y="2527375"/>
            <a:ext cx="3755700" cy="144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>
                <a:solidFill>
                  <a:srgbClr val="FFFF00"/>
                </a:solidFill>
              </a:rPr>
              <a:t>Το κύκλωμα προστασίας προστατεύει το Arduino αν συνδέσουμε ανάποδα την μπαταρία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741550" y="4456400"/>
            <a:ext cx="3755700" cy="144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>
                <a:solidFill>
                  <a:srgbClr val="FFFF00"/>
                </a:solidFill>
              </a:rPr>
              <a:t>Το κύκλωμα συνδέεται με το Arduino  που μέσω μιας θύρας εισόδου διαβάζει την τάση της μπαταρίας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21118" y="1509693"/>
            <a:ext cx="3900800" cy="39739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Shape 111"/>
          <p:cNvGrpSpPr/>
          <p:nvPr/>
        </p:nvGrpSpPr>
        <p:grpSpPr>
          <a:xfrm>
            <a:off x="4955706" y="1605588"/>
            <a:ext cx="3477578" cy="1791802"/>
            <a:chOff x="1610950" y="929750"/>
            <a:chExt cx="5670475" cy="2669700"/>
          </a:xfrm>
        </p:grpSpPr>
        <p:sp>
          <p:nvSpPr>
            <p:cNvPr id="112" name="Shape 112"/>
            <p:cNvSpPr/>
            <p:nvPr/>
          </p:nvSpPr>
          <p:spPr>
            <a:xfrm>
              <a:off x="2089625" y="929750"/>
              <a:ext cx="5191800" cy="26697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 txBox="1"/>
            <p:nvPr/>
          </p:nvSpPr>
          <p:spPr>
            <a:xfrm>
              <a:off x="1610950" y="975775"/>
              <a:ext cx="478800" cy="672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1</a:t>
              </a:r>
            </a:p>
          </p:txBody>
        </p:sp>
      </p:grpSp>
      <p:grpSp>
        <p:nvGrpSpPr>
          <p:cNvPr id="114" name="Shape 114"/>
          <p:cNvGrpSpPr/>
          <p:nvPr/>
        </p:nvGrpSpPr>
        <p:grpSpPr>
          <a:xfrm>
            <a:off x="7462281" y="2853599"/>
            <a:ext cx="1264640" cy="1415683"/>
            <a:chOff x="5698125" y="2789225"/>
            <a:chExt cx="2062100" cy="2109300"/>
          </a:xfrm>
        </p:grpSpPr>
        <p:sp>
          <p:nvSpPr>
            <p:cNvPr id="115" name="Shape 115"/>
            <p:cNvSpPr/>
            <p:nvPr/>
          </p:nvSpPr>
          <p:spPr>
            <a:xfrm>
              <a:off x="5698125" y="3461225"/>
              <a:ext cx="2006700" cy="1437300"/>
            </a:xfrm>
            <a:prstGeom prst="rect">
              <a:avLst/>
            </a:prstGeom>
            <a:noFill/>
            <a:ln w="38100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116" name="Shape 116"/>
            <p:cNvSpPr txBox="1"/>
            <p:nvPr/>
          </p:nvSpPr>
          <p:spPr>
            <a:xfrm>
              <a:off x="7281425" y="2789225"/>
              <a:ext cx="478800" cy="672000"/>
            </a:xfrm>
            <a:prstGeom prst="rect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00FF00"/>
                  </a:solidFill>
                </a:rPr>
                <a:t>3</a:t>
              </a:r>
            </a:p>
          </p:txBody>
        </p:sp>
      </p:grpSp>
      <p:sp>
        <p:nvSpPr>
          <p:cNvPr id="117" name="Shape 117"/>
          <p:cNvSpPr txBox="1"/>
          <p:nvPr/>
        </p:nvSpPr>
        <p:spPr>
          <a:xfrm>
            <a:off x="552325" y="1380800"/>
            <a:ext cx="3755700" cy="374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>
                <a:solidFill>
                  <a:srgbClr val="FFFF00"/>
                </a:solidFill>
              </a:rPr>
              <a:t>Το Arduino επεξεργάζεται την πληροφορία και αναλόγως αποφασίζει αν και σε ποια led  θα δώσει ρεύμα ώστε να ανάψουν.</a:t>
            </a:r>
          </a:p>
          <a:p>
            <a:pPr lvl="0">
              <a:spcBef>
                <a:spcPts val="0"/>
              </a:spcBef>
              <a:buNone/>
            </a:pPr>
            <a:endParaRPr sz="1800">
              <a:solidFill>
                <a:srgbClr val="FFFF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>
                <a:solidFill>
                  <a:srgbClr val="FFFF00"/>
                </a:solidFill>
              </a:rPr>
              <a:t>Τα led είναι συνδεδεμένα στις θύρες εξόδου του Arduino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21118" y="1509693"/>
            <a:ext cx="3900800" cy="39739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Shape 123"/>
          <p:cNvGrpSpPr/>
          <p:nvPr/>
        </p:nvGrpSpPr>
        <p:grpSpPr>
          <a:xfrm>
            <a:off x="4955706" y="1605588"/>
            <a:ext cx="3477578" cy="1791802"/>
            <a:chOff x="1610950" y="929750"/>
            <a:chExt cx="5670475" cy="2669700"/>
          </a:xfrm>
        </p:grpSpPr>
        <p:sp>
          <p:nvSpPr>
            <p:cNvPr id="124" name="Shape 124"/>
            <p:cNvSpPr/>
            <p:nvPr/>
          </p:nvSpPr>
          <p:spPr>
            <a:xfrm>
              <a:off x="2089625" y="929750"/>
              <a:ext cx="5191800" cy="26697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 txBox="1"/>
            <p:nvPr/>
          </p:nvSpPr>
          <p:spPr>
            <a:xfrm>
              <a:off x="1610950" y="975775"/>
              <a:ext cx="478800" cy="672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1</a:t>
              </a:r>
            </a:p>
          </p:txBody>
        </p:sp>
      </p:grpSp>
      <p:grpSp>
        <p:nvGrpSpPr>
          <p:cNvPr id="126" name="Shape 126"/>
          <p:cNvGrpSpPr/>
          <p:nvPr/>
        </p:nvGrpSpPr>
        <p:grpSpPr>
          <a:xfrm>
            <a:off x="4805146" y="3129581"/>
            <a:ext cx="2069997" cy="2354136"/>
            <a:chOff x="1365450" y="3200425"/>
            <a:chExt cx="3375300" cy="3507550"/>
          </a:xfrm>
        </p:grpSpPr>
        <p:sp>
          <p:nvSpPr>
            <p:cNvPr id="127" name="Shape 127"/>
            <p:cNvSpPr/>
            <p:nvPr/>
          </p:nvSpPr>
          <p:spPr>
            <a:xfrm>
              <a:off x="1365450" y="3912275"/>
              <a:ext cx="3375300" cy="2795700"/>
            </a:xfrm>
            <a:prstGeom prst="rect">
              <a:avLst/>
            </a:prstGeom>
            <a:noFill/>
            <a:ln w="38100" cap="flat" cmpd="sng">
              <a:solidFill>
                <a:srgbClr val="FF0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8" name="Shape 128"/>
            <p:cNvSpPr txBox="1"/>
            <p:nvPr/>
          </p:nvSpPr>
          <p:spPr>
            <a:xfrm>
              <a:off x="1365450" y="3200425"/>
              <a:ext cx="478800" cy="672000"/>
            </a:xfrm>
            <a:prstGeom prst="rect">
              <a:avLst/>
            </a:prstGeom>
            <a:noFill/>
            <a:ln w="9525" cap="flat" cmpd="sng">
              <a:solidFill>
                <a:srgbClr val="FF0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FF00FF"/>
                  </a:solidFill>
                </a:rPr>
                <a:t>4</a:t>
              </a:r>
            </a:p>
          </p:txBody>
        </p:sp>
      </p:grpSp>
      <p:sp>
        <p:nvSpPr>
          <p:cNvPr id="129" name="Shape 129"/>
          <p:cNvSpPr txBox="1"/>
          <p:nvPr/>
        </p:nvSpPr>
        <p:spPr>
          <a:xfrm>
            <a:off x="552325" y="1380800"/>
            <a:ext cx="4013400" cy="374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>
                <a:solidFill>
                  <a:srgbClr val="FFFF00"/>
                </a:solidFill>
              </a:rPr>
              <a:t>Τέλος και για να γίνει πιο κατανοητή η ενημέρωση της συσκευής από το χρήστη.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>
                <a:solidFill>
                  <a:srgbClr val="FFFF00"/>
                </a:solidFill>
              </a:rPr>
              <a:t>Υπάρχει μια οθόνη υγρών κρυστάλλων (LCD) στην οποία αναγράφονται το ποσοστό ενέργειας της μπαταρίας και ένας χαρακτηρισμός για την κατάσταση της μπαταρίας.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/>
        </p:nvSpPr>
        <p:spPr>
          <a:xfrm>
            <a:off x="476250" y="3032620"/>
            <a:ext cx="8191712" cy="79305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28575" cap="flat" cmpd="sng">
                  <a:solidFill>
                    <a:srgbClr val="FFFF00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FF0000"/>
                </a:solidFill>
                <a:latin typeface="Arial"/>
              </a:rPr>
              <a:t>ΕΥΧΑΡΙΣΤΟΥΜΕ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Shape 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69612" y="806775"/>
            <a:ext cx="7229400" cy="535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/>
          <p:nvPr/>
        </p:nvSpPr>
        <p:spPr>
          <a:xfrm>
            <a:off x="476350" y="76424"/>
            <a:ext cx="8191293" cy="51913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FFFF00"/>
                </a:solidFill>
                <a:latin typeface="Arial"/>
              </a:rPr>
              <a:t>ΜΕΤΡΗΤΗΣ ΜΠΑΤΑΡΙΩΝ</a:t>
            </a: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>
            <a:off x="1050900" y="1054050"/>
            <a:ext cx="7042200" cy="47499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400" b="1" i="0" u="none">
                <a:solidFill>
                  <a:srgbClr val="FFFF00"/>
                </a:solidFill>
              </a:rPr>
              <a:t>Η </a:t>
            </a:r>
            <a:r>
              <a:rPr lang="en-US" sz="2400" b="1">
                <a:solidFill>
                  <a:srgbClr val="FFFF00"/>
                </a:solidFill>
              </a:rPr>
              <a:t>Συσκευή</a:t>
            </a:r>
            <a:r>
              <a:rPr lang="en-US" sz="2400" b="1" i="0" u="none">
                <a:solidFill>
                  <a:srgbClr val="FFFF00"/>
                </a:solidFill>
              </a:rPr>
              <a:t> που κατασκευάσαμε είναι ένας </a:t>
            </a:r>
            <a:r>
              <a:rPr lang="en-US" sz="2400" b="1">
                <a:solidFill>
                  <a:srgbClr val="FFFF00"/>
                </a:solidFill>
              </a:rPr>
              <a:t>μετρητής</a:t>
            </a:r>
            <a:r>
              <a:rPr lang="en-US" sz="2400" b="1" i="0" u="none">
                <a:solidFill>
                  <a:srgbClr val="FFFF00"/>
                </a:solidFill>
              </a:rPr>
              <a:t> που μετράει την τάση </a:t>
            </a:r>
            <a:r>
              <a:rPr lang="en-US" sz="2400" b="1">
                <a:solidFill>
                  <a:srgbClr val="FFFF00"/>
                </a:solidFill>
              </a:rPr>
              <a:t>μιας μπαταρίας και έτσι γνωρίζει και μας ενημερώνει σε </a:t>
            </a:r>
            <a:r>
              <a:rPr lang="en-US" sz="2400" b="1" i="0" u="none">
                <a:solidFill>
                  <a:srgbClr val="FFFF00"/>
                </a:solidFill>
              </a:rPr>
              <a:t> τι κατάσταση βρίσκεται  </a:t>
            </a:r>
            <a:r>
              <a:rPr lang="en-US" sz="2400" b="1">
                <a:solidFill>
                  <a:srgbClr val="FFFF00"/>
                </a:solidFill>
              </a:rPr>
              <a:t>η</a:t>
            </a:r>
            <a:r>
              <a:rPr lang="en-US" sz="2400" b="1" i="0" u="none">
                <a:solidFill>
                  <a:srgbClr val="FFFF00"/>
                </a:solidFill>
              </a:rPr>
              <a:t> μπαταρία 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2400" b="1">
              <a:solidFill>
                <a:srgbClr val="FFFF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400" b="1">
                <a:solidFill>
                  <a:srgbClr val="FFFF00"/>
                </a:solidFill>
              </a:rPr>
              <a:t>Υπάρχει ο περιορισμός ότι η συσκευή μετράει μπαταρίες μέχρι 1.5 Volt.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2400" b="1">
              <a:solidFill>
                <a:srgbClr val="FFFF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400" b="1">
                <a:solidFill>
                  <a:srgbClr val="FFFF00"/>
                </a:solidFill>
              </a:rPr>
              <a:t>Η συσκευή υποστηρίζει 2 τρόπους με τους οποίους μας ενημερώνει για την κατάσταση της μπαταρίας.</a:t>
            </a: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/>
        </p:nvSpPr>
        <p:spPr>
          <a:xfrm>
            <a:off x="543125" y="1382400"/>
            <a:ext cx="8124600" cy="484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FFFF00"/>
                </a:solidFill>
              </a:rPr>
              <a:t>Συνδέουμε την μπαταρία στη συσκευή και η συσκευή μας ενημερώνει σε ποια κατάσταση βρίσκεται η μπαταρία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en-US" sz="2400" b="1">
                <a:solidFill>
                  <a:srgbClr val="FFFF00"/>
                </a:solidFill>
              </a:rPr>
              <a:t>Χρησιμοποιώντας 3 led </a:t>
            </a:r>
          </a:p>
          <a:p>
            <a:pPr marL="457200" lvl="0" indent="-3810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-US" sz="2400" b="1">
                <a:solidFill>
                  <a:srgbClr val="FFFF00"/>
                </a:solidFill>
              </a:rPr>
              <a:t>Όταν  ανάβουν και τα τρία led η μπαταρία είναι σε πολύ καλή κατάσταση &gt;1.3Volt .</a:t>
            </a:r>
          </a:p>
          <a:p>
            <a:pPr marL="457200" lvl="0" indent="-3810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-US" sz="2400" b="1">
                <a:solidFill>
                  <a:srgbClr val="FFFF00"/>
                </a:solidFill>
              </a:rPr>
              <a:t>Όταν  ανάβουν  τα δύο led η μπαταρία είναι σε μέτρια κατάσταση &gt;1.0 Volt και μικρότερο του 1.3 Volt .</a:t>
            </a:r>
          </a:p>
          <a:p>
            <a:pPr marL="457200" lvl="0" indent="-3810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-US" sz="2400" b="1">
                <a:solidFill>
                  <a:srgbClr val="FFFF00"/>
                </a:solidFill>
              </a:rPr>
              <a:t>Όταν  ανάβει  το ένα led η μπαταρία είναι σε κακή κατάσταση &lt;1.0 Volt  και πρέπει να την πετάξουμε.</a:t>
            </a:r>
          </a:p>
          <a:p>
            <a:pPr marL="457200" lvl="0" indent="-3810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-US" sz="2400" b="1">
                <a:solidFill>
                  <a:srgbClr val="FFFF00"/>
                </a:solidFill>
              </a:rPr>
              <a:t>Όταν δεν  ανάβει κανένα led την μπαταρία θα έπρεπε να την έχουμε πετάξει .</a:t>
            </a:r>
          </a:p>
        </p:txBody>
      </p:sp>
      <p:sp>
        <p:nvSpPr>
          <p:cNvPr id="43" name="Shape 43"/>
          <p:cNvSpPr/>
          <p:nvPr/>
        </p:nvSpPr>
        <p:spPr>
          <a:xfrm>
            <a:off x="476350" y="76424"/>
            <a:ext cx="8191293" cy="51913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FFFF00"/>
                </a:solidFill>
                <a:latin typeface="Arial"/>
              </a:rPr>
              <a:t>ΜΕΤΡΗΤΗΣ ΜΠΑΤΑΡΙΩΝ</a:t>
            </a:r>
          </a:p>
        </p:txBody>
      </p:sp>
      <p:sp>
        <p:nvSpPr>
          <p:cNvPr id="44" name="Shape 44"/>
          <p:cNvSpPr txBox="1"/>
          <p:nvPr/>
        </p:nvSpPr>
        <p:spPr>
          <a:xfrm>
            <a:off x="535350" y="699625"/>
            <a:ext cx="8191200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3600" b="1">
                <a:solidFill>
                  <a:srgbClr val="FFFF00"/>
                </a:solidFill>
              </a:rPr>
              <a:t>ΤΡΟΠΟΣ Α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476350" y="76424"/>
            <a:ext cx="8191293" cy="51913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FFFF00"/>
                </a:solidFill>
                <a:latin typeface="Arial"/>
              </a:rPr>
              <a:t>ΜΕΤΡΗΤΗΣ ΜΠΑΤΑΡΙΩΝ</a:t>
            </a:r>
          </a:p>
        </p:txBody>
      </p:sp>
      <p:sp>
        <p:nvSpPr>
          <p:cNvPr id="50" name="Shape 50"/>
          <p:cNvSpPr txBox="1"/>
          <p:nvPr/>
        </p:nvSpPr>
        <p:spPr>
          <a:xfrm>
            <a:off x="543125" y="1382400"/>
            <a:ext cx="8124600" cy="484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FFFF00"/>
                </a:solidFill>
              </a:rPr>
              <a:t>Συνδέουμε την μπαταρία στη συσκευή και η συσκευή μας ενημερώνει σε ποια κατάσταση βρίσκεται η μπαταρία.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en-US" sz="2400" b="1">
                <a:solidFill>
                  <a:srgbClr val="FFFF00"/>
                </a:solidFill>
              </a:rPr>
              <a:t>Χρησιμοποιώντας την οθόνη υγρών κρυστάλλων που έχει η συσκευή.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en-US" sz="2400" b="1">
                <a:solidFill>
                  <a:srgbClr val="FFFF00"/>
                </a:solidFill>
              </a:rPr>
              <a:t>Στην οθόνη μπορούμε να δούμε το ποσοστό της φόρτισης της μπαταρίας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en-US" sz="2400" b="1">
                <a:solidFill>
                  <a:srgbClr val="FFFF00"/>
                </a:solidFill>
              </a:rPr>
              <a:t>Όπως επίσης και ένα χαρακτηρισμό σε τι κατάσταση είναι η μπαταρία</a:t>
            </a:r>
          </a:p>
          <a:p>
            <a:pPr lvl="0" indent="457200" rtl="0">
              <a:spcBef>
                <a:spcPts val="0"/>
              </a:spcBef>
              <a:buNone/>
            </a:pPr>
            <a:endParaRPr sz="2400" b="1">
              <a:solidFill>
                <a:srgbClr val="FFFF00"/>
              </a:solidFill>
            </a:endParaRPr>
          </a:p>
        </p:txBody>
      </p:sp>
      <p:sp>
        <p:nvSpPr>
          <p:cNvPr id="51" name="Shape 51"/>
          <p:cNvSpPr txBox="1"/>
          <p:nvPr/>
        </p:nvSpPr>
        <p:spPr>
          <a:xfrm>
            <a:off x="535350" y="699625"/>
            <a:ext cx="8191200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600" b="1">
                <a:solidFill>
                  <a:srgbClr val="FFFF00"/>
                </a:solidFill>
              </a:rPr>
              <a:t>ΤΡΟΠΟΣ Β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/>
        </p:nvSpPr>
        <p:spPr>
          <a:xfrm>
            <a:off x="1077025" y="1721400"/>
            <a:ext cx="7189500" cy="212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000" b="1">
                <a:solidFill>
                  <a:srgbClr val="FF0000"/>
                </a:solidFill>
              </a:rPr>
              <a:t>ΠΡΟΣΟΧΗ !!!</a:t>
            </a:r>
          </a:p>
          <a:p>
            <a:pPr lvl="0" algn="ctr" rtl="0">
              <a:spcBef>
                <a:spcPts val="0"/>
              </a:spcBef>
              <a:buNone/>
            </a:pPr>
            <a:endParaRPr sz="3000" b="1">
              <a:solidFill>
                <a:srgbClr val="FF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3000" b="1">
                <a:solidFill>
                  <a:srgbClr val="FF0000"/>
                </a:solidFill>
              </a:rPr>
              <a:t>Τις μπαταρίες τις πετάμε μόνο στους ειδικούς κάδους ανακύκλωσης 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>
            <a:off x="561525" y="1049400"/>
            <a:ext cx="8137500" cy="5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3000" b="1">
                <a:solidFill>
                  <a:srgbClr val="00FFFF"/>
                </a:solidFill>
              </a:rPr>
              <a:t>ΠΩΣ ΛΕΙΤΟΥΡΓΕΙ ΟΜΩΣ ;</a:t>
            </a:r>
          </a:p>
        </p:txBody>
      </p:sp>
      <p:sp>
        <p:nvSpPr>
          <p:cNvPr id="62" name="Shape 62"/>
          <p:cNvSpPr txBox="1"/>
          <p:nvPr/>
        </p:nvSpPr>
        <p:spPr>
          <a:xfrm>
            <a:off x="543125" y="1960750"/>
            <a:ext cx="8137500" cy="177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b="1">
                <a:solidFill>
                  <a:srgbClr val="00FFFF"/>
                </a:solidFill>
              </a:rPr>
              <a:t>Η Συσκευή μας αποτελείται από 4 κύρια μέρει </a:t>
            </a:r>
          </a:p>
          <a:p>
            <a:pPr marL="457200" lvl="0" indent="-381000">
              <a:spcBef>
                <a:spcPts val="0"/>
              </a:spcBef>
              <a:buClr>
                <a:srgbClr val="00FFFF"/>
              </a:buClr>
              <a:buSzPct val="100000"/>
              <a:buAutoNum type="arabicPeriod"/>
            </a:pPr>
            <a:r>
              <a:rPr lang="en-US" sz="2400" b="1">
                <a:solidFill>
                  <a:srgbClr val="00FFFF"/>
                </a:solidFill>
              </a:rPr>
              <a:t>Το μικροελεκτή μας Arduino UNO</a:t>
            </a:r>
          </a:p>
          <a:p>
            <a:pPr marL="457200" lvl="0" indent="-381000">
              <a:spcBef>
                <a:spcPts val="0"/>
              </a:spcBef>
              <a:buClr>
                <a:srgbClr val="00FFFF"/>
              </a:buClr>
              <a:buSzPct val="100000"/>
              <a:buAutoNum type="arabicPeriod"/>
            </a:pPr>
            <a:r>
              <a:rPr lang="en-US" sz="2400" b="1">
                <a:solidFill>
                  <a:srgbClr val="00FFFF"/>
                </a:solidFill>
              </a:rPr>
              <a:t>Το ηλεκτρονικό κύκλωμα προστασίας</a:t>
            </a:r>
          </a:p>
          <a:p>
            <a:pPr marL="457200" lvl="0" indent="-381000">
              <a:spcBef>
                <a:spcPts val="0"/>
              </a:spcBef>
              <a:buClr>
                <a:srgbClr val="00FFFF"/>
              </a:buClr>
              <a:buSzPct val="100000"/>
              <a:buAutoNum type="arabicPeriod"/>
            </a:pPr>
            <a:r>
              <a:rPr lang="en-US" sz="2400" b="1">
                <a:solidFill>
                  <a:srgbClr val="00FFFF"/>
                </a:solidFill>
              </a:rPr>
              <a:t>Το ηλεκτρονικό κύκλωμα με τα led</a:t>
            </a:r>
          </a:p>
          <a:p>
            <a:pPr marL="457200" lvl="0" indent="-381000">
              <a:spcBef>
                <a:spcPts val="0"/>
              </a:spcBef>
              <a:buClr>
                <a:srgbClr val="00FFFF"/>
              </a:buClr>
              <a:buSzPct val="100000"/>
              <a:buAutoNum type="arabicPeriod"/>
            </a:pPr>
            <a:r>
              <a:rPr lang="en-US" sz="2400" b="1">
                <a:solidFill>
                  <a:srgbClr val="00FFFF"/>
                </a:solidFill>
              </a:rPr>
              <a:t>Την οθόνη υγρών κρυστάλλων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Shape 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91550" y="786875"/>
            <a:ext cx="6360899" cy="59210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" name="Shape 69"/>
          <p:cNvGrpSpPr/>
          <p:nvPr/>
        </p:nvGrpSpPr>
        <p:grpSpPr>
          <a:xfrm>
            <a:off x="1610950" y="929750"/>
            <a:ext cx="5670475" cy="2669700"/>
            <a:chOff x="1610950" y="929750"/>
            <a:chExt cx="5670475" cy="2669700"/>
          </a:xfrm>
        </p:grpSpPr>
        <p:sp>
          <p:nvSpPr>
            <p:cNvPr id="70" name="Shape 70"/>
            <p:cNvSpPr/>
            <p:nvPr/>
          </p:nvSpPr>
          <p:spPr>
            <a:xfrm>
              <a:off x="2089625" y="929750"/>
              <a:ext cx="5191800" cy="26697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 txBox="1"/>
            <p:nvPr/>
          </p:nvSpPr>
          <p:spPr>
            <a:xfrm>
              <a:off x="1610950" y="975775"/>
              <a:ext cx="478800" cy="672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1</a:t>
              </a:r>
            </a:p>
          </p:txBody>
        </p:sp>
      </p:grpSp>
      <p:grpSp>
        <p:nvGrpSpPr>
          <p:cNvPr id="72" name="Shape 72"/>
          <p:cNvGrpSpPr/>
          <p:nvPr/>
        </p:nvGrpSpPr>
        <p:grpSpPr>
          <a:xfrm>
            <a:off x="4740750" y="4234475"/>
            <a:ext cx="1574100" cy="2227800"/>
            <a:chOff x="4740750" y="4234475"/>
            <a:chExt cx="1574100" cy="2227800"/>
          </a:xfrm>
        </p:grpSpPr>
        <p:sp>
          <p:nvSpPr>
            <p:cNvPr id="73" name="Shape 73"/>
            <p:cNvSpPr/>
            <p:nvPr/>
          </p:nvSpPr>
          <p:spPr>
            <a:xfrm>
              <a:off x="4740750" y="4234475"/>
              <a:ext cx="1095300" cy="2227800"/>
            </a:xfrm>
            <a:prstGeom prst="rect">
              <a:avLst/>
            </a:prstGeom>
            <a:noFill/>
            <a:ln w="38100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0000FF"/>
                </a:solidFill>
              </a:endParaRPr>
            </a:p>
          </p:txBody>
        </p:sp>
        <p:sp>
          <p:nvSpPr>
            <p:cNvPr id="74" name="Shape 74"/>
            <p:cNvSpPr txBox="1"/>
            <p:nvPr/>
          </p:nvSpPr>
          <p:spPr>
            <a:xfrm>
              <a:off x="5836050" y="5790275"/>
              <a:ext cx="478800" cy="672000"/>
            </a:xfrm>
            <a:prstGeom prst="rect">
              <a:avLst/>
            </a:prstGeom>
            <a:noFill/>
            <a:ln w="9525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0000FF"/>
                  </a:solidFill>
                </a:rPr>
                <a:t>2</a:t>
              </a:r>
            </a:p>
            <a:p>
              <a:pPr lvl="0" rtl="0">
                <a:spcBef>
                  <a:spcPts val="0"/>
                </a:spcBef>
                <a:buNone/>
              </a:pPr>
              <a:endParaRPr sz="3600" b="1">
                <a:solidFill>
                  <a:srgbClr val="0000FF"/>
                </a:solidFill>
              </a:endParaRPr>
            </a:p>
          </p:txBody>
        </p:sp>
      </p:grpSp>
      <p:grpSp>
        <p:nvGrpSpPr>
          <p:cNvPr id="75" name="Shape 75"/>
          <p:cNvGrpSpPr/>
          <p:nvPr/>
        </p:nvGrpSpPr>
        <p:grpSpPr>
          <a:xfrm>
            <a:off x="5698125" y="2789225"/>
            <a:ext cx="2062100" cy="2109300"/>
            <a:chOff x="5698125" y="2789225"/>
            <a:chExt cx="2062100" cy="2109300"/>
          </a:xfrm>
        </p:grpSpPr>
        <p:sp>
          <p:nvSpPr>
            <p:cNvPr id="76" name="Shape 76"/>
            <p:cNvSpPr/>
            <p:nvPr/>
          </p:nvSpPr>
          <p:spPr>
            <a:xfrm>
              <a:off x="5698125" y="3461225"/>
              <a:ext cx="2006700" cy="1437300"/>
            </a:xfrm>
            <a:prstGeom prst="rect">
              <a:avLst/>
            </a:prstGeom>
            <a:noFill/>
            <a:ln w="38100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77" name="Shape 77"/>
            <p:cNvSpPr txBox="1"/>
            <p:nvPr/>
          </p:nvSpPr>
          <p:spPr>
            <a:xfrm>
              <a:off x="7281425" y="2789225"/>
              <a:ext cx="478800" cy="672000"/>
            </a:xfrm>
            <a:prstGeom prst="rect">
              <a:avLst/>
            </a:prstGeom>
            <a:noFill/>
            <a:ln w="9525" cap="flat" cmpd="sng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00FF00"/>
                  </a:solidFill>
                </a:rPr>
                <a:t>3</a:t>
              </a:r>
            </a:p>
          </p:txBody>
        </p:sp>
      </p:grpSp>
      <p:grpSp>
        <p:nvGrpSpPr>
          <p:cNvPr id="78" name="Shape 78"/>
          <p:cNvGrpSpPr/>
          <p:nvPr/>
        </p:nvGrpSpPr>
        <p:grpSpPr>
          <a:xfrm>
            <a:off x="1365450" y="3200425"/>
            <a:ext cx="3375300" cy="3507550"/>
            <a:chOff x="1365450" y="3200425"/>
            <a:chExt cx="3375300" cy="3507550"/>
          </a:xfrm>
        </p:grpSpPr>
        <p:sp>
          <p:nvSpPr>
            <p:cNvPr id="79" name="Shape 79"/>
            <p:cNvSpPr/>
            <p:nvPr/>
          </p:nvSpPr>
          <p:spPr>
            <a:xfrm>
              <a:off x="1365450" y="3912275"/>
              <a:ext cx="3375300" cy="2795700"/>
            </a:xfrm>
            <a:prstGeom prst="rect">
              <a:avLst/>
            </a:prstGeom>
            <a:noFill/>
            <a:ln w="38100" cap="flat" cmpd="sng">
              <a:solidFill>
                <a:srgbClr val="FF0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80" name="Shape 80"/>
            <p:cNvSpPr txBox="1"/>
            <p:nvPr/>
          </p:nvSpPr>
          <p:spPr>
            <a:xfrm>
              <a:off x="1365450" y="3200425"/>
              <a:ext cx="478800" cy="672000"/>
            </a:xfrm>
            <a:prstGeom prst="rect">
              <a:avLst/>
            </a:prstGeom>
            <a:noFill/>
            <a:ln w="9525" cap="flat" cmpd="sng">
              <a:solidFill>
                <a:srgbClr val="FF00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FF00FF"/>
                  </a:solidFill>
                </a:rPr>
                <a:t>4</a:t>
              </a: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21118" y="1509693"/>
            <a:ext cx="3900800" cy="39739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Shape 86"/>
          <p:cNvGrpSpPr/>
          <p:nvPr/>
        </p:nvGrpSpPr>
        <p:grpSpPr>
          <a:xfrm>
            <a:off x="4955706" y="1605588"/>
            <a:ext cx="3477578" cy="1791802"/>
            <a:chOff x="1610950" y="929750"/>
            <a:chExt cx="5670475" cy="2669700"/>
          </a:xfrm>
        </p:grpSpPr>
        <p:sp>
          <p:nvSpPr>
            <p:cNvPr id="87" name="Shape 87"/>
            <p:cNvSpPr/>
            <p:nvPr/>
          </p:nvSpPr>
          <p:spPr>
            <a:xfrm>
              <a:off x="2089625" y="929750"/>
              <a:ext cx="5191800" cy="26697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 txBox="1"/>
            <p:nvPr/>
          </p:nvSpPr>
          <p:spPr>
            <a:xfrm>
              <a:off x="1610950" y="975775"/>
              <a:ext cx="478800" cy="672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1</a:t>
              </a:r>
            </a:p>
          </p:txBody>
        </p:sp>
      </p:grpSp>
      <p:sp>
        <p:nvSpPr>
          <p:cNvPr id="89" name="Shape 89"/>
          <p:cNvSpPr txBox="1"/>
          <p:nvPr/>
        </p:nvSpPr>
        <p:spPr>
          <a:xfrm>
            <a:off x="552325" y="837675"/>
            <a:ext cx="3755700" cy="374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>
                <a:solidFill>
                  <a:srgbClr val="FFFF00"/>
                </a:solidFill>
              </a:rPr>
              <a:t>Ο Μικροέλεκτης (Arduino) είναι αυτός που συντονίζει τα πάντα , όλα συνδέονται πάνω του.</a:t>
            </a:r>
          </a:p>
          <a:p>
            <a:pPr lvl="0">
              <a:spcBef>
                <a:spcPts val="0"/>
              </a:spcBef>
              <a:buNone/>
            </a:pPr>
            <a:r>
              <a:rPr lang="en-US" sz="1800">
                <a:solidFill>
                  <a:srgbClr val="FFFF00"/>
                </a:solidFill>
              </a:rPr>
              <a:t>Για να μπορεί ο μικροέλεκτής να ξέρει τι να κάνει του έχουμε γράψει ένα πρόγραμμα σε μια γλώσσα προγραμματισμού που καταλαβαίνει και το έχουμε φορτώσει στην μνήμη του.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774" y="3523200"/>
            <a:ext cx="4113699" cy="321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I_THEME_TEMPLATE_DESIGN">
  <a:themeElements>
    <a:clrScheme name="POI_THEME_TEMPLATE_DESIG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</Words>
  <Application>Microsoft Office PowerPoint</Application>
  <PresentationFormat>Προβολή στην οθόνη (4:3)</PresentationFormat>
  <Paragraphs>52</Paragraphs>
  <Slides>13</Slides>
  <Notes>13</Notes>
  <HiddenSlides>0</HiddenSlides>
  <MMClips>0</MMClips>
  <ScaleCrop>false</ScaleCrop>
  <HeadingPairs>
    <vt:vector size="4" baseType="variant"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13</vt:i4>
      </vt:variant>
    </vt:vector>
  </HeadingPairs>
  <TitlesOfParts>
    <vt:vector size="14" baseType="lpstr">
      <vt:lpstr>POI_THEME_TEMPLATE_DESIGN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Παρουσίαση του PowerPoint</dc:title>
  <dc:creator>Manolis Kiagias</dc:creator>
  <cp:lastModifiedBy>Manolis Kiagias</cp:lastModifiedBy>
  <cp:revision>2</cp:revision>
  <dcterms:modified xsi:type="dcterms:W3CDTF">2017-04-26T17:54:24Z</dcterms:modified>
</cp:coreProperties>
</file>